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587" r:id="rId2"/>
    <p:sldId id="285" r:id="rId3"/>
    <p:sldId id="312" r:id="rId4"/>
    <p:sldId id="313" r:id="rId5"/>
    <p:sldId id="314" r:id="rId6"/>
    <p:sldId id="315" r:id="rId7"/>
    <p:sldId id="316" r:id="rId8"/>
    <p:sldId id="317" r:id="rId9"/>
    <p:sldId id="318" r:id="rId10"/>
    <p:sldId id="319" r:id="rId11"/>
    <p:sldId id="320" r:id="rId12"/>
    <p:sldId id="321" r:id="rId13"/>
    <p:sldId id="322" r:id="rId14"/>
    <p:sldId id="323" r:id="rId15"/>
    <p:sldId id="325" r:id="rId16"/>
    <p:sldId id="324" r:id="rId17"/>
    <p:sldId id="326" r:id="rId18"/>
    <p:sldId id="327" r:id="rId19"/>
    <p:sldId id="328" r:id="rId20"/>
    <p:sldId id="329" r:id="rId21"/>
    <p:sldId id="330" r:id="rId22"/>
    <p:sldId id="331" r:id="rId23"/>
    <p:sldId id="332" r:id="rId24"/>
    <p:sldId id="333" r:id="rId25"/>
    <p:sldId id="334" r:id="rId26"/>
    <p:sldId id="33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7136D6-3BEA-467F-9F7B-846C4B84CE48}" v="1" dt="2018-11-06T14:15:29.7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86423" autoAdjust="0"/>
  </p:normalViewPr>
  <p:slideViewPr>
    <p:cSldViewPr snapToGrid="0">
      <p:cViewPr varScale="1">
        <p:scale>
          <a:sx n="75" d="100"/>
          <a:sy n="75" d="100"/>
        </p:scale>
        <p:origin x="1032"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Ziegler" userId="8ed85e5307729c5f" providerId="LiveId" clId="{267136D6-3BEA-467F-9F7B-846C4B84CE48}"/>
    <pc:docChg chg="addSld delSld modSld">
      <pc:chgData name="Kevin Ziegler" userId="8ed85e5307729c5f" providerId="LiveId" clId="{267136D6-3BEA-467F-9F7B-846C4B84CE48}" dt="2018-11-07T15:39:31.112" v="30" actId="255"/>
      <pc:docMkLst>
        <pc:docMk/>
      </pc:docMkLst>
      <pc:sldChg chg="modSp">
        <pc:chgData name="Kevin Ziegler" userId="8ed85e5307729c5f" providerId="LiveId" clId="{267136D6-3BEA-467F-9F7B-846C4B84CE48}" dt="2018-11-07T15:39:31.112" v="30" actId="255"/>
        <pc:sldMkLst>
          <pc:docMk/>
          <pc:sldMk cId="3021315562" sldId="319"/>
        </pc:sldMkLst>
        <pc:spChg chg="mod">
          <ac:chgData name="Kevin Ziegler" userId="8ed85e5307729c5f" providerId="LiveId" clId="{267136D6-3BEA-467F-9F7B-846C4B84CE48}" dt="2018-11-07T15:39:31.112" v="30" actId="255"/>
          <ac:spMkLst>
            <pc:docMk/>
            <pc:sldMk cId="3021315562" sldId="319"/>
            <ac:spMk id="3" creationId="{94EEE141-854B-46B0-BFC9-05CD379E7355}"/>
          </ac:spMkLst>
        </pc:spChg>
      </pc:sldChg>
      <pc:sldChg chg="del">
        <pc:chgData name="Kevin Ziegler" userId="8ed85e5307729c5f" providerId="LiveId" clId="{267136D6-3BEA-467F-9F7B-846C4B84CE48}" dt="2018-11-06T14:16:38.060" v="27" actId="2696"/>
        <pc:sldMkLst>
          <pc:docMk/>
          <pc:sldMk cId="2287665253" sldId="336"/>
        </pc:sldMkLst>
      </pc:sldChg>
      <pc:sldChg chg="modSp add">
        <pc:chgData name="Kevin Ziegler" userId="8ed85e5307729c5f" providerId="LiveId" clId="{267136D6-3BEA-467F-9F7B-846C4B84CE48}" dt="2018-11-06T14:16:32.218" v="26" actId="20577"/>
        <pc:sldMkLst>
          <pc:docMk/>
          <pc:sldMk cId="3001170058" sldId="587"/>
        </pc:sldMkLst>
        <pc:spChg chg="mod">
          <ac:chgData name="Kevin Ziegler" userId="8ed85e5307729c5f" providerId="LiveId" clId="{267136D6-3BEA-467F-9F7B-846C4B84CE48}" dt="2018-11-06T14:16:26.300" v="24" actId="20577"/>
          <ac:spMkLst>
            <pc:docMk/>
            <pc:sldMk cId="3001170058" sldId="587"/>
            <ac:spMk id="3" creationId="{0B12781B-BD5E-4D46-9553-38FA2AC1D042}"/>
          </ac:spMkLst>
        </pc:spChg>
        <pc:spChg chg="mod">
          <ac:chgData name="Kevin Ziegler" userId="8ed85e5307729c5f" providerId="LiveId" clId="{267136D6-3BEA-467F-9F7B-846C4B84CE48}" dt="2018-11-06T14:16:32.218" v="26" actId="20577"/>
          <ac:spMkLst>
            <pc:docMk/>
            <pc:sldMk cId="3001170058" sldId="587"/>
            <ac:spMk id="8" creationId="{74A58723-73AE-4C5D-9534-3EC3A4F93D2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AFD49B-309F-4261-A61A-8FA8241881E2}"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567A8-86D8-47DA-AA73-AC5D0C06AC72}" type="slidenum">
              <a:rPr lang="en-US" smtClean="0"/>
              <a:t>‹#›</a:t>
            </a:fld>
            <a:endParaRPr lang="en-US"/>
          </a:p>
        </p:txBody>
      </p:sp>
    </p:spTree>
    <p:extLst>
      <p:ext uri="{BB962C8B-B14F-4D97-AF65-F5344CB8AC3E}">
        <p14:creationId xmlns:p14="http://schemas.microsoft.com/office/powerpoint/2010/main" val="3061260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0FF567A8-86D8-47DA-AA73-AC5D0C06AC7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1500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819BA-67D9-45B8-8966-06CA4C0101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8E4E66-DD05-482A-9613-67E006CDF5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ED2953-B8DE-4B36-9800-AA4A710F8C6C}"/>
              </a:ext>
            </a:extLst>
          </p:cNvPr>
          <p:cNvSpPr>
            <a:spLocks noGrp="1"/>
          </p:cNvSpPr>
          <p:nvPr>
            <p:ph type="dt" sz="half" idx="10"/>
          </p:nvPr>
        </p:nvSpPr>
        <p:spPr/>
        <p:txBody>
          <a:bodyPr/>
          <a:lstStyle/>
          <a:p>
            <a:fld id="{744C25B2-1630-4F0B-AE0D-688E0A1BD9D0}" type="datetimeFigureOut">
              <a:rPr lang="en-US" smtClean="0"/>
              <a:t>11/7/2018</a:t>
            </a:fld>
            <a:endParaRPr lang="en-US"/>
          </a:p>
        </p:txBody>
      </p:sp>
      <p:sp>
        <p:nvSpPr>
          <p:cNvPr id="5" name="Footer Placeholder 4">
            <a:extLst>
              <a:ext uri="{FF2B5EF4-FFF2-40B4-BE49-F238E27FC236}">
                <a16:creationId xmlns:a16="http://schemas.microsoft.com/office/drawing/2014/main" id="{F9E7A9C5-EC86-4483-809C-8C24AB8D2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F6B36-8C8F-410B-962C-F2BC08F39B5B}"/>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59751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A26ED-3EBB-4B40-A2BF-FB59FC23EE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8E954B-49E3-459D-B50A-DEA14D66FB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B56020-B93B-4258-BBD7-30FEF9EEF55C}"/>
              </a:ext>
            </a:extLst>
          </p:cNvPr>
          <p:cNvSpPr>
            <a:spLocks noGrp="1"/>
          </p:cNvSpPr>
          <p:nvPr>
            <p:ph type="dt" sz="half" idx="10"/>
          </p:nvPr>
        </p:nvSpPr>
        <p:spPr/>
        <p:txBody>
          <a:bodyPr/>
          <a:lstStyle/>
          <a:p>
            <a:fld id="{744C25B2-1630-4F0B-AE0D-688E0A1BD9D0}" type="datetimeFigureOut">
              <a:rPr lang="en-US" smtClean="0"/>
              <a:t>11/7/2018</a:t>
            </a:fld>
            <a:endParaRPr lang="en-US"/>
          </a:p>
        </p:txBody>
      </p:sp>
      <p:sp>
        <p:nvSpPr>
          <p:cNvPr id="5" name="Footer Placeholder 4">
            <a:extLst>
              <a:ext uri="{FF2B5EF4-FFF2-40B4-BE49-F238E27FC236}">
                <a16:creationId xmlns:a16="http://schemas.microsoft.com/office/drawing/2014/main" id="{1099DB48-29C3-4E2E-8091-F8F9A801BF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758247-0933-41D0-BD60-5F4A50509B18}"/>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1780519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4D7A68-D166-421F-941B-A44EAF9D6E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CD8F47-3BC4-4763-A6F7-142A5BCFDC6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C3900-FB0D-4DCF-B2B7-CA6DABA97821}"/>
              </a:ext>
            </a:extLst>
          </p:cNvPr>
          <p:cNvSpPr>
            <a:spLocks noGrp="1"/>
          </p:cNvSpPr>
          <p:nvPr>
            <p:ph type="dt" sz="half" idx="10"/>
          </p:nvPr>
        </p:nvSpPr>
        <p:spPr/>
        <p:txBody>
          <a:bodyPr/>
          <a:lstStyle/>
          <a:p>
            <a:fld id="{744C25B2-1630-4F0B-AE0D-688E0A1BD9D0}" type="datetimeFigureOut">
              <a:rPr lang="en-US" smtClean="0"/>
              <a:t>11/7/2018</a:t>
            </a:fld>
            <a:endParaRPr lang="en-US"/>
          </a:p>
        </p:txBody>
      </p:sp>
      <p:sp>
        <p:nvSpPr>
          <p:cNvPr id="5" name="Footer Placeholder 4">
            <a:extLst>
              <a:ext uri="{FF2B5EF4-FFF2-40B4-BE49-F238E27FC236}">
                <a16:creationId xmlns:a16="http://schemas.microsoft.com/office/drawing/2014/main" id="{C8E9CF5B-9282-4D6A-BC1D-249DBAC54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8A4BB-39C6-45DB-874F-F1D37741DBFF}"/>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269195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23B38-51B3-43E7-87A3-674F1125C6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F2ADF-0BA3-49D1-84FA-B2A7EEAF56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04573-7B4B-4F82-93DB-52114B3FE7E4}"/>
              </a:ext>
            </a:extLst>
          </p:cNvPr>
          <p:cNvSpPr>
            <a:spLocks noGrp="1"/>
          </p:cNvSpPr>
          <p:nvPr>
            <p:ph type="dt" sz="half" idx="10"/>
          </p:nvPr>
        </p:nvSpPr>
        <p:spPr/>
        <p:txBody>
          <a:bodyPr/>
          <a:lstStyle/>
          <a:p>
            <a:fld id="{744C25B2-1630-4F0B-AE0D-688E0A1BD9D0}" type="datetimeFigureOut">
              <a:rPr lang="en-US" smtClean="0"/>
              <a:t>11/7/2018</a:t>
            </a:fld>
            <a:endParaRPr lang="en-US"/>
          </a:p>
        </p:txBody>
      </p:sp>
      <p:sp>
        <p:nvSpPr>
          <p:cNvPr id="5" name="Footer Placeholder 4">
            <a:extLst>
              <a:ext uri="{FF2B5EF4-FFF2-40B4-BE49-F238E27FC236}">
                <a16:creationId xmlns:a16="http://schemas.microsoft.com/office/drawing/2014/main" id="{86D05BEC-E5F8-4B08-AF62-B6B5BF687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D848C5-214F-4FFE-9DEF-EC03A27F40F2}"/>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24492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B6DE3-AC79-4294-8D0D-C2C51A5633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4D8956-29A5-4ECB-94CD-3A137E850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1A6BF0-3E89-45CB-9A43-3E04B0BA3C2F}"/>
              </a:ext>
            </a:extLst>
          </p:cNvPr>
          <p:cNvSpPr>
            <a:spLocks noGrp="1"/>
          </p:cNvSpPr>
          <p:nvPr>
            <p:ph type="dt" sz="half" idx="10"/>
          </p:nvPr>
        </p:nvSpPr>
        <p:spPr/>
        <p:txBody>
          <a:bodyPr/>
          <a:lstStyle/>
          <a:p>
            <a:fld id="{744C25B2-1630-4F0B-AE0D-688E0A1BD9D0}" type="datetimeFigureOut">
              <a:rPr lang="en-US" smtClean="0"/>
              <a:t>11/7/2018</a:t>
            </a:fld>
            <a:endParaRPr lang="en-US"/>
          </a:p>
        </p:txBody>
      </p:sp>
      <p:sp>
        <p:nvSpPr>
          <p:cNvPr id="5" name="Footer Placeholder 4">
            <a:extLst>
              <a:ext uri="{FF2B5EF4-FFF2-40B4-BE49-F238E27FC236}">
                <a16:creationId xmlns:a16="http://schemas.microsoft.com/office/drawing/2014/main" id="{7483B51C-0ADE-4034-879F-998AD39853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6C2873-FDA1-4ECD-A1B2-9C590EE22706}"/>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13570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4C03-89B8-465E-B474-B9B83F4AA3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6552F7-239D-4007-ABB9-29727F1D90B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A16630-0372-4A31-8917-A6F39705F24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C3815A-AD97-4432-B2F3-95F5A576154E}"/>
              </a:ext>
            </a:extLst>
          </p:cNvPr>
          <p:cNvSpPr>
            <a:spLocks noGrp="1"/>
          </p:cNvSpPr>
          <p:nvPr>
            <p:ph type="dt" sz="half" idx="10"/>
          </p:nvPr>
        </p:nvSpPr>
        <p:spPr/>
        <p:txBody>
          <a:bodyPr/>
          <a:lstStyle/>
          <a:p>
            <a:fld id="{744C25B2-1630-4F0B-AE0D-688E0A1BD9D0}" type="datetimeFigureOut">
              <a:rPr lang="en-US" smtClean="0"/>
              <a:t>11/7/2018</a:t>
            </a:fld>
            <a:endParaRPr lang="en-US"/>
          </a:p>
        </p:txBody>
      </p:sp>
      <p:sp>
        <p:nvSpPr>
          <p:cNvPr id="6" name="Footer Placeholder 5">
            <a:extLst>
              <a:ext uri="{FF2B5EF4-FFF2-40B4-BE49-F238E27FC236}">
                <a16:creationId xmlns:a16="http://schemas.microsoft.com/office/drawing/2014/main" id="{1AE8C142-3B81-43A2-A429-22F051E3F8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3F990E-E26A-49D3-9D9D-D35B9F101AF7}"/>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212117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9F70B-F651-4417-8C92-B5650C761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03B2A9-7975-4312-9007-65FD6C0B58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0E135DC-EF51-46CB-8185-E56F8C32D4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FDB30C-1D1B-43B9-8523-4E5C8043DC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07B151-3300-4D8B-972B-A8BFBA4683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903DD2-6F6A-49D1-95B2-CC129EA22326}"/>
              </a:ext>
            </a:extLst>
          </p:cNvPr>
          <p:cNvSpPr>
            <a:spLocks noGrp="1"/>
          </p:cNvSpPr>
          <p:nvPr>
            <p:ph type="dt" sz="half" idx="10"/>
          </p:nvPr>
        </p:nvSpPr>
        <p:spPr/>
        <p:txBody>
          <a:bodyPr/>
          <a:lstStyle/>
          <a:p>
            <a:fld id="{744C25B2-1630-4F0B-AE0D-688E0A1BD9D0}" type="datetimeFigureOut">
              <a:rPr lang="en-US" smtClean="0"/>
              <a:t>11/7/2018</a:t>
            </a:fld>
            <a:endParaRPr lang="en-US"/>
          </a:p>
        </p:txBody>
      </p:sp>
      <p:sp>
        <p:nvSpPr>
          <p:cNvPr id="8" name="Footer Placeholder 7">
            <a:extLst>
              <a:ext uri="{FF2B5EF4-FFF2-40B4-BE49-F238E27FC236}">
                <a16:creationId xmlns:a16="http://schemas.microsoft.com/office/drawing/2014/main" id="{305FC20A-3871-4171-AB64-321D157A97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C88957-4B6F-45C8-AA75-0B4FEB5C4C85}"/>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232982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8CA32-32FA-4F66-892A-3689BC4376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76BDCB-27D6-4240-A50F-9B81D43D1122}"/>
              </a:ext>
            </a:extLst>
          </p:cNvPr>
          <p:cNvSpPr>
            <a:spLocks noGrp="1"/>
          </p:cNvSpPr>
          <p:nvPr>
            <p:ph type="dt" sz="half" idx="10"/>
          </p:nvPr>
        </p:nvSpPr>
        <p:spPr/>
        <p:txBody>
          <a:bodyPr/>
          <a:lstStyle/>
          <a:p>
            <a:fld id="{744C25B2-1630-4F0B-AE0D-688E0A1BD9D0}" type="datetimeFigureOut">
              <a:rPr lang="en-US" smtClean="0"/>
              <a:t>11/7/2018</a:t>
            </a:fld>
            <a:endParaRPr lang="en-US"/>
          </a:p>
        </p:txBody>
      </p:sp>
      <p:sp>
        <p:nvSpPr>
          <p:cNvPr id="4" name="Footer Placeholder 3">
            <a:extLst>
              <a:ext uri="{FF2B5EF4-FFF2-40B4-BE49-F238E27FC236}">
                <a16:creationId xmlns:a16="http://schemas.microsoft.com/office/drawing/2014/main" id="{8B2E5A99-6BF0-4971-8D85-76FCD46F98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9CCF07-D4B8-47DA-A5FC-FE6D731EE11D}"/>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419391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48804C-653B-4C4F-9B34-C3E2AEA6AC2B}"/>
              </a:ext>
            </a:extLst>
          </p:cNvPr>
          <p:cNvSpPr>
            <a:spLocks noGrp="1"/>
          </p:cNvSpPr>
          <p:nvPr>
            <p:ph type="dt" sz="half" idx="10"/>
          </p:nvPr>
        </p:nvSpPr>
        <p:spPr/>
        <p:txBody>
          <a:bodyPr/>
          <a:lstStyle/>
          <a:p>
            <a:fld id="{744C25B2-1630-4F0B-AE0D-688E0A1BD9D0}" type="datetimeFigureOut">
              <a:rPr lang="en-US" smtClean="0"/>
              <a:t>11/7/2018</a:t>
            </a:fld>
            <a:endParaRPr lang="en-US"/>
          </a:p>
        </p:txBody>
      </p:sp>
      <p:sp>
        <p:nvSpPr>
          <p:cNvPr id="3" name="Footer Placeholder 2">
            <a:extLst>
              <a:ext uri="{FF2B5EF4-FFF2-40B4-BE49-F238E27FC236}">
                <a16:creationId xmlns:a16="http://schemas.microsoft.com/office/drawing/2014/main" id="{38852852-3BDD-400F-927A-1F2B33A094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C654AC-A04C-4BB7-8030-0910BD570AD7}"/>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288764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5AA0-CE57-48DB-A6F6-283FEB5096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2773F5-D758-4CED-9D7E-F35251F8EC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D8BE73-5812-4378-8D04-737EDDE2B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5B0633-925D-4E6F-BEDF-D582FF0EE8DC}"/>
              </a:ext>
            </a:extLst>
          </p:cNvPr>
          <p:cNvSpPr>
            <a:spLocks noGrp="1"/>
          </p:cNvSpPr>
          <p:nvPr>
            <p:ph type="dt" sz="half" idx="10"/>
          </p:nvPr>
        </p:nvSpPr>
        <p:spPr/>
        <p:txBody>
          <a:bodyPr/>
          <a:lstStyle/>
          <a:p>
            <a:fld id="{744C25B2-1630-4F0B-AE0D-688E0A1BD9D0}" type="datetimeFigureOut">
              <a:rPr lang="en-US" smtClean="0"/>
              <a:t>11/7/2018</a:t>
            </a:fld>
            <a:endParaRPr lang="en-US"/>
          </a:p>
        </p:txBody>
      </p:sp>
      <p:sp>
        <p:nvSpPr>
          <p:cNvPr id="6" name="Footer Placeholder 5">
            <a:extLst>
              <a:ext uri="{FF2B5EF4-FFF2-40B4-BE49-F238E27FC236}">
                <a16:creationId xmlns:a16="http://schemas.microsoft.com/office/drawing/2014/main" id="{6B7F6492-E276-4A0D-8B6F-E8FEFF6B23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BF18C8-EEC8-4876-95A4-851ED9EDCD26}"/>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408058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DD5BF-97DA-4ACF-966A-33435E1723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E70BDF-64AC-40FE-9CE7-4920E443F1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BF8A2B-8D6E-412B-A4B6-1B7B0F9CCD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8AA564-CB2A-4C53-AC22-1AED81DAA956}"/>
              </a:ext>
            </a:extLst>
          </p:cNvPr>
          <p:cNvSpPr>
            <a:spLocks noGrp="1"/>
          </p:cNvSpPr>
          <p:nvPr>
            <p:ph type="dt" sz="half" idx="10"/>
          </p:nvPr>
        </p:nvSpPr>
        <p:spPr/>
        <p:txBody>
          <a:bodyPr/>
          <a:lstStyle/>
          <a:p>
            <a:fld id="{744C25B2-1630-4F0B-AE0D-688E0A1BD9D0}" type="datetimeFigureOut">
              <a:rPr lang="en-US" smtClean="0"/>
              <a:t>11/7/2018</a:t>
            </a:fld>
            <a:endParaRPr lang="en-US"/>
          </a:p>
        </p:txBody>
      </p:sp>
      <p:sp>
        <p:nvSpPr>
          <p:cNvPr id="6" name="Footer Placeholder 5">
            <a:extLst>
              <a:ext uri="{FF2B5EF4-FFF2-40B4-BE49-F238E27FC236}">
                <a16:creationId xmlns:a16="http://schemas.microsoft.com/office/drawing/2014/main" id="{A3DFDBB0-C9E8-4E42-8FE1-FDEEF29734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2AA51-A7B0-4518-AC5B-95599EF668F1}"/>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3900749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D9E6DC-3E5C-4C6C-B7BA-38F433C1AF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B624BD-DBD3-4AA7-AAB0-60235CD826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E35C2-7156-46B7-B755-E3E3B2C73D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C25B2-1630-4F0B-AE0D-688E0A1BD9D0}" type="datetimeFigureOut">
              <a:rPr lang="en-US" smtClean="0"/>
              <a:t>11/7/2018</a:t>
            </a:fld>
            <a:endParaRPr lang="en-US"/>
          </a:p>
        </p:txBody>
      </p:sp>
      <p:sp>
        <p:nvSpPr>
          <p:cNvPr id="5" name="Footer Placeholder 4">
            <a:extLst>
              <a:ext uri="{FF2B5EF4-FFF2-40B4-BE49-F238E27FC236}">
                <a16:creationId xmlns:a16="http://schemas.microsoft.com/office/drawing/2014/main" id="{402B536E-113F-4507-A974-595192C2D5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892757-6EDB-4A60-A89E-B5EAE34144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B2A63-BE3A-43A6-A7F0-A66588FD8835}" type="slidenum">
              <a:rPr lang="en-US" smtClean="0"/>
              <a:t>‹#›</a:t>
            </a:fld>
            <a:endParaRPr lang="en-US"/>
          </a:p>
        </p:txBody>
      </p:sp>
    </p:spTree>
    <p:extLst>
      <p:ext uri="{BB962C8B-B14F-4D97-AF65-F5344CB8AC3E}">
        <p14:creationId xmlns:p14="http://schemas.microsoft.com/office/powerpoint/2010/main" val="2195019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49DDF27-F68C-4C76-8A3F-D3ED531AEB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9064" y="855023"/>
            <a:ext cx="1655419" cy="2393271"/>
          </a:xfrm>
          <a:prstGeom prst="rect">
            <a:avLst/>
          </a:prstGeom>
        </p:spPr>
      </p:pic>
      <p:sp>
        <p:nvSpPr>
          <p:cNvPr id="5" name="Title 1">
            <a:extLst>
              <a:ext uri="{FF2B5EF4-FFF2-40B4-BE49-F238E27FC236}">
                <a16:creationId xmlns:a16="http://schemas.microsoft.com/office/drawing/2014/main" id="{4BE95E49-CF17-43B5-AE33-F7FEE4C05890}"/>
              </a:ext>
            </a:extLst>
          </p:cNvPr>
          <p:cNvSpPr>
            <a:spLocks noGrp="1"/>
          </p:cNvSpPr>
          <p:nvPr>
            <p:ph type="ctrTitle"/>
          </p:nvPr>
        </p:nvSpPr>
        <p:spPr>
          <a:xfrm>
            <a:off x="934484" y="1767171"/>
            <a:ext cx="9456425" cy="2624465"/>
          </a:xfrm>
        </p:spPr>
        <p:txBody>
          <a:bodyPr>
            <a:normAutofit/>
          </a:bodyPr>
          <a:lstStyle/>
          <a:p>
            <a:pPr algn="r"/>
            <a:r>
              <a:rPr lang="en-US" sz="8800" b="1" dirty="0">
                <a:solidFill>
                  <a:schemeClr val="accent1">
                    <a:lumMod val="50000"/>
                  </a:schemeClr>
                </a:solidFill>
                <a:latin typeface="Analog 1" pitchFamily="2" charset="0"/>
              </a:rPr>
              <a:t>New </a:t>
            </a:r>
            <a:r>
              <a:rPr lang="en-US" sz="8800" b="1" dirty="0" err="1">
                <a:solidFill>
                  <a:schemeClr val="accent1">
                    <a:lumMod val="50000"/>
                  </a:schemeClr>
                </a:solidFill>
                <a:latin typeface="Analog 1" pitchFamily="2" charset="0"/>
              </a:rPr>
              <a:t>Testamen</a:t>
            </a:r>
            <a:br>
              <a:rPr lang="en-US" sz="8800" b="1" dirty="0">
                <a:solidFill>
                  <a:schemeClr val="accent1">
                    <a:lumMod val="50000"/>
                  </a:schemeClr>
                </a:solidFill>
                <a:latin typeface="Analog 1" pitchFamily="2" charset="0"/>
              </a:rPr>
            </a:br>
            <a:r>
              <a:rPr lang="en-US" sz="8800" b="1" dirty="0">
                <a:solidFill>
                  <a:schemeClr val="accent1">
                    <a:lumMod val="50000"/>
                  </a:schemeClr>
                </a:solidFill>
                <a:latin typeface="Analog 1" pitchFamily="2" charset="0"/>
              </a:rPr>
              <a:t>Church</a:t>
            </a:r>
          </a:p>
        </p:txBody>
      </p:sp>
      <p:sp>
        <p:nvSpPr>
          <p:cNvPr id="2" name="TextBox 1">
            <a:extLst>
              <a:ext uri="{FF2B5EF4-FFF2-40B4-BE49-F238E27FC236}">
                <a16:creationId xmlns:a16="http://schemas.microsoft.com/office/drawing/2014/main" id="{EA96E225-02FD-4863-917F-D4EC3C996EF0}"/>
              </a:ext>
            </a:extLst>
          </p:cNvPr>
          <p:cNvSpPr txBox="1"/>
          <p:nvPr/>
        </p:nvSpPr>
        <p:spPr>
          <a:xfrm>
            <a:off x="617517" y="695811"/>
            <a:ext cx="7358261"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rgbClr val="C00000"/>
                </a:solidFill>
                <a:effectLst/>
                <a:uLnTx/>
                <a:uFillTx/>
                <a:latin typeface="Analog 1" pitchFamily="2" charset="0"/>
                <a:ea typeface="+mn-ea"/>
                <a:cs typeface="+mn-cs"/>
              </a:rPr>
              <a:t>Principles of the</a:t>
            </a:r>
          </a:p>
        </p:txBody>
      </p:sp>
      <p:sp>
        <p:nvSpPr>
          <p:cNvPr id="3" name="TextBox 2">
            <a:extLst>
              <a:ext uri="{FF2B5EF4-FFF2-40B4-BE49-F238E27FC236}">
                <a16:creationId xmlns:a16="http://schemas.microsoft.com/office/drawing/2014/main" id="{0B12781B-BD5E-4D46-9553-38FA2AC1D042}"/>
              </a:ext>
            </a:extLst>
          </p:cNvPr>
          <p:cNvSpPr txBox="1"/>
          <p:nvPr/>
        </p:nvSpPr>
        <p:spPr>
          <a:xfrm>
            <a:off x="0" y="4714801"/>
            <a:ext cx="12192000"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1" u="none" strike="noStrike" kern="1200" cap="none" spc="0" normalizeH="0" baseline="0" noProof="0" dirty="0">
                <a:ln>
                  <a:noFill/>
                </a:ln>
                <a:solidFill>
                  <a:srgbClr val="7030A0"/>
                </a:solidFill>
                <a:effectLst/>
                <a:uLnTx/>
                <a:uFillTx/>
                <a:latin typeface="Analog 1" pitchFamily="2" charset="0"/>
                <a:ea typeface="+mn-ea"/>
                <a:cs typeface="+mn-cs"/>
              </a:rPr>
              <a:t>Characteristics of the</a:t>
            </a:r>
            <a:br>
              <a:rPr kumimoji="0" lang="en-US" sz="5400" b="0" i="1" u="none" strike="noStrike" kern="1200" cap="none" spc="0" normalizeH="0" baseline="0" noProof="0" dirty="0">
                <a:ln>
                  <a:noFill/>
                </a:ln>
                <a:solidFill>
                  <a:srgbClr val="7030A0"/>
                </a:solidFill>
                <a:effectLst/>
                <a:uLnTx/>
                <a:uFillTx/>
                <a:latin typeface="Analog 1" pitchFamily="2" charset="0"/>
                <a:ea typeface="+mn-ea"/>
                <a:cs typeface="+mn-cs"/>
              </a:rPr>
            </a:br>
            <a:r>
              <a:rPr kumimoji="0" lang="en-US" sz="5400" b="0" i="1" u="none" strike="noStrike" kern="1200" cap="none" spc="0" normalizeH="0" baseline="0" noProof="0" dirty="0">
                <a:ln>
                  <a:noFill/>
                </a:ln>
                <a:solidFill>
                  <a:srgbClr val="7030A0"/>
                </a:solidFill>
                <a:effectLst/>
                <a:uLnTx/>
                <a:uFillTx/>
                <a:latin typeface="Analog 1" pitchFamily="2" charset="0"/>
                <a:ea typeface="+mn-ea"/>
                <a:cs typeface="+mn-cs"/>
              </a:rPr>
              <a:t>New Testament Church</a:t>
            </a:r>
          </a:p>
        </p:txBody>
      </p:sp>
      <p:sp>
        <p:nvSpPr>
          <p:cNvPr id="8" name="Rectangle 7">
            <a:extLst>
              <a:ext uri="{FF2B5EF4-FFF2-40B4-BE49-F238E27FC236}">
                <a16:creationId xmlns:a16="http://schemas.microsoft.com/office/drawing/2014/main" id="{74A58723-73AE-4C5D-9534-3EC3A4F93D2D}"/>
              </a:ext>
            </a:extLst>
          </p:cNvPr>
          <p:cNvSpPr/>
          <p:nvPr/>
        </p:nvSpPr>
        <p:spPr>
          <a:xfrm>
            <a:off x="617517" y="3699139"/>
            <a:ext cx="3376670"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1" u="none" strike="noStrike" kern="1200" cap="none" spc="0" normalizeH="0" baseline="0" noProof="0" dirty="0">
                <a:ln>
                  <a:noFill/>
                </a:ln>
                <a:solidFill>
                  <a:srgbClr val="70AD47">
                    <a:lumMod val="50000"/>
                  </a:srgbClr>
                </a:solidFill>
                <a:effectLst/>
                <a:uLnTx/>
                <a:uFillTx/>
                <a:latin typeface="Analog 1" pitchFamily="2" charset="0"/>
                <a:ea typeface="+mn-ea"/>
                <a:cs typeface="+mn-cs"/>
              </a:rPr>
              <a:t>Chapter 3</a:t>
            </a:r>
          </a:p>
        </p:txBody>
      </p:sp>
    </p:spTree>
    <p:extLst>
      <p:ext uri="{BB962C8B-B14F-4D97-AF65-F5344CB8AC3E}">
        <p14:creationId xmlns:p14="http://schemas.microsoft.com/office/powerpoint/2010/main" val="3001170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FOUNDER AND FOUNDATION</a:t>
            </a:r>
          </a:p>
          <a:p>
            <a:pPr lvl="1"/>
            <a:r>
              <a:rPr lang="en-US" sz="3200" b="1" dirty="0"/>
              <a:t>Founder</a:t>
            </a:r>
            <a:r>
              <a:rPr lang="en-US" sz="3200" dirty="0"/>
              <a:t> is Christ</a:t>
            </a:r>
          </a:p>
          <a:p>
            <a:pPr lvl="2"/>
            <a:r>
              <a:rPr lang="en-US" sz="3200" dirty="0"/>
              <a:t>Matthew 16:18</a:t>
            </a:r>
          </a:p>
          <a:p>
            <a:pPr lvl="1"/>
            <a:r>
              <a:rPr lang="en-US" sz="3200" b="1" dirty="0"/>
              <a:t>Head</a:t>
            </a:r>
            <a:r>
              <a:rPr lang="en-US" sz="3200" dirty="0"/>
              <a:t> is Christ</a:t>
            </a:r>
          </a:p>
          <a:p>
            <a:pPr lvl="2"/>
            <a:r>
              <a:rPr lang="en-US" sz="3200" dirty="0"/>
              <a:t>Ephesians 1:22-23</a:t>
            </a:r>
          </a:p>
        </p:txBody>
      </p:sp>
    </p:spTree>
    <p:extLst>
      <p:ext uri="{BB962C8B-B14F-4D97-AF65-F5344CB8AC3E}">
        <p14:creationId xmlns:p14="http://schemas.microsoft.com/office/powerpoint/2010/main" val="3021315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FOUNDER AND FOUNDATION</a:t>
            </a:r>
          </a:p>
          <a:p>
            <a:pPr lvl="1"/>
            <a:r>
              <a:rPr lang="en-US" sz="3200" b="1" dirty="0"/>
              <a:t>Foundation</a:t>
            </a:r>
            <a:r>
              <a:rPr lang="en-US" sz="3200" dirty="0"/>
              <a:t> is an eternal truth</a:t>
            </a:r>
          </a:p>
          <a:p>
            <a:pPr lvl="2"/>
            <a:r>
              <a:rPr lang="en-US" sz="3200" dirty="0"/>
              <a:t>Jesus is the Christ, the Son of the Living God</a:t>
            </a:r>
          </a:p>
          <a:p>
            <a:pPr lvl="2"/>
            <a:r>
              <a:rPr lang="en-US" sz="3200" dirty="0"/>
              <a:t>Jesus is the TRUTH, so the church is built on Jesus</a:t>
            </a:r>
          </a:p>
          <a:p>
            <a:pPr lvl="3"/>
            <a:r>
              <a:rPr lang="en-US" sz="3200" dirty="0"/>
              <a:t>I Corinthians 3:11</a:t>
            </a:r>
          </a:p>
          <a:p>
            <a:pPr lvl="3"/>
            <a:r>
              <a:rPr lang="en-US" sz="3200" dirty="0"/>
              <a:t>Ephesian 2:19-20</a:t>
            </a:r>
          </a:p>
        </p:txBody>
      </p:sp>
    </p:spTree>
    <p:extLst>
      <p:ext uri="{BB962C8B-B14F-4D97-AF65-F5344CB8AC3E}">
        <p14:creationId xmlns:p14="http://schemas.microsoft.com/office/powerpoint/2010/main" val="1835191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NAME</a:t>
            </a:r>
          </a:p>
          <a:p>
            <a:pPr lvl="1"/>
            <a:r>
              <a:rPr lang="en-US" sz="3200" b="1" dirty="0"/>
              <a:t>Universal Organization</a:t>
            </a:r>
            <a:r>
              <a:rPr lang="en-US" sz="3200" dirty="0"/>
              <a:t> or </a:t>
            </a:r>
            <a:r>
              <a:rPr lang="en-US" sz="3200" i="1" dirty="0"/>
              <a:t>church catholic </a:t>
            </a:r>
          </a:p>
          <a:p>
            <a:pPr lvl="2"/>
            <a:r>
              <a:rPr lang="en-US" sz="3200" dirty="0"/>
              <a:t>Known as the </a:t>
            </a:r>
            <a:r>
              <a:rPr lang="en-US" sz="3200" i="1" dirty="0"/>
              <a:t>church</a:t>
            </a:r>
          </a:p>
          <a:p>
            <a:pPr lvl="3"/>
            <a:r>
              <a:rPr lang="en-US" sz="3000" dirty="0"/>
              <a:t>Colossians 1:18</a:t>
            </a:r>
          </a:p>
          <a:p>
            <a:pPr lvl="2"/>
            <a:r>
              <a:rPr lang="en-US" sz="3200" i="1" dirty="0"/>
              <a:t>The body of Christ</a:t>
            </a:r>
          </a:p>
          <a:p>
            <a:pPr lvl="3"/>
            <a:r>
              <a:rPr lang="en-US" sz="3000" dirty="0"/>
              <a:t>Colossians 1:24; Ephesians 4:12; I Corinthians 12:27</a:t>
            </a:r>
          </a:p>
          <a:p>
            <a:pPr lvl="2"/>
            <a:r>
              <a:rPr lang="en-US" sz="3200" i="1" dirty="0"/>
              <a:t>The church of God</a:t>
            </a:r>
          </a:p>
          <a:p>
            <a:pPr lvl="3"/>
            <a:r>
              <a:rPr lang="en-US" sz="3000" dirty="0"/>
              <a:t>I Corinthians 15:9; I Timothy 3:5</a:t>
            </a:r>
          </a:p>
        </p:txBody>
      </p:sp>
    </p:spTree>
    <p:extLst>
      <p:ext uri="{BB962C8B-B14F-4D97-AF65-F5344CB8AC3E}">
        <p14:creationId xmlns:p14="http://schemas.microsoft.com/office/powerpoint/2010/main" val="62001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NAME</a:t>
            </a:r>
          </a:p>
          <a:p>
            <a:pPr lvl="1"/>
            <a:r>
              <a:rPr lang="en-US" sz="3200" b="1" dirty="0"/>
              <a:t>Local congregations </a:t>
            </a:r>
            <a:r>
              <a:rPr lang="en-US" sz="3200" i="1" dirty="0"/>
              <a:t>of the saints </a:t>
            </a:r>
          </a:p>
          <a:p>
            <a:pPr lvl="2"/>
            <a:r>
              <a:rPr lang="en-US" sz="3200" i="1" dirty="0"/>
              <a:t>Churches</a:t>
            </a:r>
          </a:p>
          <a:p>
            <a:pPr lvl="3"/>
            <a:r>
              <a:rPr lang="en-US" sz="3000" dirty="0"/>
              <a:t>I Corinthians 16:1-2; II Corinthians 8:1</a:t>
            </a:r>
          </a:p>
          <a:p>
            <a:pPr lvl="2"/>
            <a:r>
              <a:rPr lang="en-US" sz="3200" i="1" dirty="0"/>
              <a:t>Churches of God</a:t>
            </a:r>
          </a:p>
          <a:p>
            <a:pPr lvl="3"/>
            <a:r>
              <a:rPr lang="en-US" sz="3000" dirty="0"/>
              <a:t>I Thessalonians 2:14; I Corinthians 1:2</a:t>
            </a:r>
          </a:p>
          <a:p>
            <a:pPr lvl="2"/>
            <a:r>
              <a:rPr lang="en-US" sz="3200" i="1" dirty="0"/>
              <a:t>Churches of Christ</a:t>
            </a:r>
          </a:p>
          <a:p>
            <a:pPr lvl="3"/>
            <a:r>
              <a:rPr lang="en-US" sz="3000" dirty="0"/>
              <a:t>Romans 16:16</a:t>
            </a:r>
          </a:p>
        </p:txBody>
      </p:sp>
    </p:spTree>
    <p:extLst>
      <p:ext uri="{BB962C8B-B14F-4D97-AF65-F5344CB8AC3E}">
        <p14:creationId xmlns:p14="http://schemas.microsoft.com/office/powerpoint/2010/main" val="4189908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NAME</a:t>
            </a:r>
          </a:p>
          <a:p>
            <a:pPr lvl="1"/>
            <a:r>
              <a:rPr lang="en-US" sz="3200" b="1" dirty="0"/>
              <a:t>Individual members</a:t>
            </a:r>
            <a:endParaRPr lang="en-US" sz="3200" i="1" dirty="0"/>
          </a:p>
          <a:p>
            <a:pPr lvl="2"/>
            <a:r>
              <a:rPr lang="en-US" sz="3200" i="1" dirty="0"/>
              <a:t>Disciples – </a:t>
            </a:r>
            <a:r>
              <a:rPr lang="en-US" sz="3200" dirty="0"/>
              <a:t>Acts 11:26, 19:30</a:t>
            </a:r>
          </a:p>
          <a:p>
            <a:pPr lvl="2"/>
            <a:r>
              <a:rPr lang="en-US" sz="3200" i="1" dirty="0"/>
              <a:t>Brethren – </a:t>
            </a:r>
            <a:r>
              <a:rPr lang="en-US" sz="3200" dirty="0"/>
              <a:t>I Corinthians 15:6; James 1:2; I Peter 1:10</a:t>
            </a:r>
          </a:p>
          <a:p>
            <a:pPr lvl="2"/>
            <a:r>
              <a:rPr lang="en-US" sz="3200" i="1" dirty="0"/>
              <a:t>Priests – </a:t>
            </a:r>
            <a:r>
              <a:rPr lang="en-US" sz="3200" dirty="0"/>
              <a:t>I Peter 2:9; Revelation 5:10</a:t>
            </a:r>
          </a:p>
          <a:p>
            <a:pPr lvl="2"/>
            <a:r>
              <a:rPr lang="en-US" sz="3200" i="1" dirty="0"/>
              <a:t>Christians – </a:t>
            </a:r>
            <a:r>
              <a:rPr lang="en-US" sz="3200" dirty="0"/>
              <a:t>Acts 11:26, 26:28; I Peter 4:16</a:t>
            </a:r>
            <a:endParaRPr lang="en-US" sz="3000" dirty="0"/>
          </a:p>
          <a:p>
            <a:pPr lvl="2"/>
            <a:endParaRPr lang="en-US" sz="3200" i="1" dirty="0"/>
          </a:p>
        </p:txBody>
      </p:sp>
    </p:spTree>
    <p:extLst>
      <p:ext uri="{BB962C8B-B14F-4D97-AF65-F5344CB8AC3E}">
        <p14:creationId xmlns:p14="http://schemas.microsoft.com/office/powerpoint/2010/main" val="2771313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CREED</a:t>
            </a:r>
          </a:p>
          <a:p>
            <a:pPr lvl="1"/>
            <a:r>
              <a:rPr lang="en-US" sz="3200" b="1" dirty="0"/>
              <a:t>Latin word “credo” means “I believe”</a:t>
            </a:r>
            <a:endParaRPr lang="en-US" sz="3200" i="1" dirty="0"/>
          </a:p>
          <a:p>
            <a:pPr lvl="2"/>
            <a:r>
              <a:rPr lang="en-US" sz="3200" dirty="0"/>
              <a:t>The creed of the early church was Christ Himself</a:t>
            </a:r>
          </a:p>
          <a:p>
            <a:pPr lvl="2"/>
            <a:r>
              <a:rPr lang="en-US" sz="3200" dirty="0"/>
              <a:t>Belief in the person – Jesus as the Christ, the Son of the living God</a:t>
            </a:r>
          </a:p>
          <a:p>
            <a:pPr lvl="2"/>
            <a:r>
              <a:rPr lang="en-US" sz="3200" dirty="0"/>
              <a:t>Paul said “I know Him </a:t>
            </a:r>
            <a:r>
              <a:rPr lang="en-US" sz="3200" b="1" i="1" dirty="0"/>
              <a:t>whom</a:t>
            </a:r>
            <a:r>
              <a:rPr lang="en-US" sz="3200" dirty="0"/>
              <a:t> I have believed” (not </a:t>
            </a:r>
            <a:r>
              <a:rPr lang="en-US" sz="3200" b="1" i="1" dirty="0"/>
              <a:t>what</a:t>
            </a:r>
            <a:r>
              <a:rPr lang="en-US" sz="3200" dirty="0"/>
              <a:t>) – II Timothy 1:12</a:t>
            </a:r>
          </a:p>
          <a:p>
            <a:pPr lvl="2"/>
            <a:r>
              <a:rPr lang="en-US" sz="3200" dirty="0"/>
              <a:t>The Creed DOES NOT change! (Hebrews 13:8)</a:t>
            </a:r>
          </a:p>
        </p:txBody>
      </p:sp>
    </p:spTree>
    <p:extLst>
      <p:ext uri="{BB962C8B-B14F-4D97-AF65-F5344CB8AC3E}">
        <p14:creationId xmlns:p14="http://schemas.microsoft.com/office/powerpoint/2010/main" val="1533999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b="1" u="sng" dirty="0"/>
              <a:t>CREED</a:t>
            </a:r>
            <a:r>
              <a:rPr lang="en-US" sz="3200" b="1" dirty="0"/>
              <a:t> </a:t>
            </a:r>
            <a:r>
              <a:rPr lang="en-US" sz="3200" dirty="0"/>
              <a:t>– Jesus is the Christ, the Son of the Living God</a:t>
            </a:r>
          </a:p>
          <a:p>
            <a:pPr lvl="1"/>
            <a:r>
              <a:rPr lang="en-US" sz="3200" dirty="0"/>
              <a:t>Simple</a:t>
            </a:r>
          </a:p>
          <a:p>
            <a:pPr lvl="1"/>
            <a:r>
              <a:rPr lang="en-US" sz="3200" dirty="0"/>
              <a:t>Profound</a:t>
            </a:r>
          </a:p>
          <a:p>
            <a:pPr lvl="1"/>
            <a:r>
              <a:rPr lang="en-US" sz="3200" dirty="0"/>
              <a:t>Comprehensive</a:t>
            </a:r>
          </a:p>
          <a:p>
            <a:pPr lvl="1"/>
            <a:r>
              <a:rPr lang="en-US" sz="3200" dirty="0"/>
              <a:t>Divine</a:t>
            </a:r>
          </a:p>
          <a:p>
            <a:pPr lvl="1"/>
            <a:r>
              <a:rPr lang="en-US" sz="3200" dirty="0"/>
              <a:t>A pattern</a:t>
            </a:r>
          </a:p>
          <a:p>
            <a:pPr lvl="1"/>
            <a:r>
              <a:rPr lang="en-US" sz="3200" dirty="0"/>
              <a:t>Capable of bringing out the best in our lives</a:t>
            </a:r>
          </a:p>
          <a:p>
            <a:pPr lvl="1"/>
            <a:r>
              <a:rPr lang="en-US" sz="3200" dirty="0"/>
              <a:t>Universal </a:t>
            </a:r>
          </a:p>
          <a:p>
            <a:pPr lvl="1"/>
            <a:r>
              <a:rPr lang="en-US" sz="3200" dirty="0"/>
              <a:t>Perfect</a:t>
            </a:r>
          </a:p>
          <a:p>
            <a:pPr marL="0" lvl="0" indent="0" algn="r">
              <a:buNone/>
            </a:pPr>
            <a:r>
              <a:rPr lang="en-US" sz="1800" b="1" dirty="0">
                <a:solidFill>
                  <a:prstClr val="black"/>
                </a:solidFill>
              </a:rPr>
              <a:t>CC Crawford, Sermon Outlines on the Restoration Plea (Murfreesboro: </a:t>
            </a:r>
            <a:r>
              <a:rPr lang="en-US" sz="1800" b="1" dirty="0" err="1">
                <a:solidFill>
                  <a:prstClr val="black"/>
                </a:solidFill>
              </a:rPr>
              <a:t>Dehoff</a:t>
            </a:r>
            <a:r>
              <a:rPr lang="en-US" sz="1800" b="1" dirty="0">
                <a:solidFill>
                  <a:prstClr val="black"/>
                </a:solidFill>
              </a:rPr>
              <a:t> Publications, 1956), 14.</a:t>
            </a:r>
            <a:endParaRPr lang="en-US" sz="1800" dirty="0">
              <a:solidFill>
                <a:prstClr val="black"/>
              </a:solidFill>
            </a:endParaRPr>
          </a:p>
        </p:txBody>
      </p:sp>
    </p:spTree>
    <p:extLst>
      <p:ext uri="{BB962C8B-B14F-4D97-AF65-F5344CB8AC3E}">
        <p14:creationId xmlns:p14="http://schemas.microsoft.com/office/powerpoint/2010/main" val="4255023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Discipline</a:t>
            </a:r>
          </a:p>
          <a:p>
            <a:pPr lvl="1"/>
            <a:r>
              <a:rPr lang="en-US" sz="3200" b="1" dirty="0"/>
              <a:t>Discipline of the church was the apostles’ doctrine</a:t>
            </a:r>
            <a:endParaRPr lang="en-US" sz="3200" i="1" dirty="0"/>
          </a:p>
          <a:p>
            <a:pPr lvl="2"/>
            <a:r>
              <a:rPr lang="en-US" sz="3200" dirty="0"/>
              <a:t>At first it was oral</a:t>
            </a:r>
          </a:p>
          <a:p>
            <a:pPr lvl="2"/>
            <a:r>
              <a:rPr lang="en-US" sz="3200" dirty="0"/>
              <a:t>Later compiled in written form</a:t>
            </a:r>
          </a:p>
          <a:p>
            <a:pPr lvl="2"/>
            <a:r>
              <a:rPr lang="en-US" sz="3200" dirty="0"/>
              <a:t>Handed down in the New Testament canon</a:t>
            </a:r>
          </a:p>
          <a:p>
            <a:pPr lvl="2"/>
            <a:r>
              <a:rPr lang="en-US" sz="3200" dirty="0"/>
              <a:t>Teachings of Christ, as revealed by the Holy Spirit</a:t>
            </a:r>
          </a:p>
          <a:p>
            <a:pPr lvl="3"/>
            <a:r>
              <a:rPr lang="en-US" sz="3200" dirty="0"/>
              <a:t>John 14:26, 16:13-15, 20:22-23; Acts 2:4</a:t>
            </a:r>
          </a:p>
          <a:p>
            <a:pPr marL="0" indent="0">
              <a:buNone/>
            </a:pPr>
            <a:r>
              <a:rPr lang="en-US" sz="3200" dirty="0"/>
              <a:t>The New Testament has always been, and always will be, a sufficient guide in religious faith and practice.</a:t>
            </a:r>
          </a:p>
          <a:p>
            <a:pPr marL="0" lvl="0" indent="0" algn="r">
              <a:buNone/>
            </a:pPr>
            <a:r>
              <a:rPr lang="en-US" sz="1800" b="1" dirty="0">
                <a:solidFill>
                  <a:prstClr val="black"/>
                </a:solidFill>
              </a:rPr>
              <a:t>CC Crawford, Sermon Outlines on the Restoration Plea (Murfreesboro: </a:t>
            </a:r>
            <a:r>
              <a:rPr lang="en-US" sz="1800" b="1" dirty="0" err="1">
                <a:solidFill>
                  <a:prstClr val="black"/>
                </a:solidFill>
              </a:rPr>
              <a:t>Dehoff</a:t>
            </a:r>
            <a:r>
              <a:rPr lang="en-US" sz="1800" b="1" dirty="0">
                <a:solidFill>
                  <a:prstClr val="black"/>
                </a:solidFill>
              </a:rPr>
              <a:t> Publications, 1956), 14.</a:t>
            </a:r>
            <a:endParaRPr lang="en-US" sz="1800" dirty="0">
              <a:solidFill>
                <a:prstClr val="black"/>
              </a:solidFill>
            </a:endParaRPr>
          </a:p>
          <a:p>
            <a:pPr marL="0" indent="0">
              <a:buNone/>
            </a:pPr>
            <a:endParaRPr lang="en-US" sz="3200" dirty="0"/>
          </a:p>
        </p:txBody>
      </p:sp>
    </p:spTree>
    <p:extLst>
      <p:ext uri="{BB962C8B-B14F-4D97-AF65-F5344CB8AC3E}">
        <p14:creationId xmlns:p14="http://schemas.microsoft.com/office/powerpoint/2010/main" val="2525306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Worship</a:t>
            </a:r>
          </a:p>
          <a:p>
            <a:pPr lvl="1"/>
            <a:r>
              <a:rPr lang="en-US" sz="3200" b="1" dirty="0"/>
              <a:t>The members assembled in local congregations on each first day of the week</a:t>
            </a:r>
            <a:endParaRPr lang="en-US" sz="3200" i="1" dirty="0"/>
          </a:p>
          <a:p>
            <a:pPr lvl="2"/>
            <a:r>
              <a:rPr lang="en-US" sz="3200" dirty="0"/>
              <a:t>Acts 20:7; I Corinthians 11:18-22; Hebrews 10:25</a:t>
            </a:r>
          </a:p>
          <a:p>
            <a:pPr lvl="2"/>
            <a:r>
              <a:rPr lang="en-US" sz="3200" dirty="0">
                <a:solidFill>
                  <a:prstClr val="black"/>
                </a:solidFill>
              </a:rPr>
              <a:t>Remembered the resurrection – Mark 16:9</a:t>
            </a:r>
          </a:p>
          <a:p>
            <a:pPr lvl="2"/>
            <a:r>
              <a:rPr lang="en-US" sz="3200" dirty="0">
                <a:solidFill>
                  <a:prstClr val="black"/>
                </a:solidFill>
              </a:rPr>
              <a:t>Called the “Lord’s Day” – Revelation 1:10</a:t>
            </a:r>
            <a:endParaRPr lang="en-US" sz="1800" dirty="0">
              <a:solidFill>
                <a:prstClr val="black"/>
              </a:solidFill>
            </a:endParaRPr>
          </a:p>
          <a:p>
            <a:pPr marL="0" indent="0">
              <a:buNone/>
            </a:pPr>
            <a:endParaRPr lang="en-US" sz="3200" dirty="0"/>
          </a:p>
        </p:txBody>
      </p:sp>
    </p:spTree>
    <p:extLst>
      <p:ext uri="{BB962C8B-B14F-4D97-AF65-F5344CB8AC3E}">
        <p14:creationId xmlns:p14="http://schemas.microsoft.com/office/powerpoint/2010/main" val="1821284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Worship</a:t>
            </a:r>
          </a:p>
          <a:p>
            <a:pPr lvl="1"/>
            <a:r>
              <a:rPr lang="en-US" sz="3200" b="1" dirty="0"/>
              <a:t>The early church continued steadfast in four things</a:t>
            </a:r>
            <a:endParaRPr lang="en-US" sz="3200" i="1" dirty="0"/>
          </a:p>
          <a:p>
            <a:pPr lvl="2"/>
            <a:r>
              <a:rPr lang="en-US" sz="3200" dirty="0"/>
              <a:t>Apostles’ teaching</a:t>
            </a:r>
          </a:p>
          <a:p>
            <a:pPr lvl="2"/>
            <a:r>
              <a:rPr lang="en-US" sz="3200" dirty="0">
                <a:solidFill>
                  <a:prstClr val="black"/>
                </a:solidFill>
              </a:rPr>
              <a:t>Fellowship</a:t>
            </a:r>
          </a:p>
          <a:p>
            <a:pPr lvl="2"/>
            <a:r>
              <a:rPr lang="en-US" sz="3200" dirty="0">
                <a:solidFill>
                  <a:prstClr val="black"/>
                </a:solidFill>
              </a:rPr>
              <a:t>The breaking of bread</a:t>
            </a:r>
          </a:p>
          <a:p>
            <a:pPr lvl="2"/>
            <a:r>
              <a:rPr lang="en-US" sz="3200" dirty="0">
                <a:solidFill>
                  <a:prstClr val="black"/>
                </a:solidFill>
              </a:rPr>
              <a:t>Prayer</a:t>
            </a:r>
            <a:endParaRPr lang="en-US" sz="1800" dirty="0">
              <a:solidFill>
                <a:prstClr val="black"/>
              </a:solidFill>
            </a:endParaRPr>
          </a:p>
          <a:p>
            <a:pPr marL="0" indent="0">
              <a:buNone/>
            </a:pPr>
            <a:endParaRPr lang="en-US" sz="3200" dirty="0"/>
          </a:p>
        </p:txBody>
      </p:sp>
    </p:spTree>
    <p:extLst>
      <p:ext uri="{BB962C8B-B14F-4D97-AF65-F5344CB8AC3E}">
        <p14:creationId xmlns:p14="http://schemas.microsoft.com/office/powerpoint/2010/main" val="3786531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b="1" dirty="0"/>
              <a:t>Scripture Text: Acts 2:37-47</a:t>
            </a:r>
          </a:p>
          <a:p>
            <a:r>
              <a:rPr lang="en-US" sz="3200" dirty="0"/>
              <a:t>Church in the New Testament means:</a:t>
            </a:r>
          </a:p>
          <a:p>
            <a:pPr lvl="1"/>
            <a:r>
              <a:rPr lang="en-US" sz="3200" dirty="0"/>
              <a:t>Pattern was revealed  to the apostles</a:t>
            </a:r>
          </a:p>
          <a:p>
            <a:pPr lvl="2"/>
            <a:r>
              <a:rPr lang="en-US" sz="3200" dirty="0"/>
              <a:t>Acts 1:1-5</a:t>
            </a:r>
          </a:p>
          <a:p>
            <a:pPr lvl="1"/>
            <a:r>
              <a:rPr lang="en-US" sz="3200" dirty="0"/>
              <a:t>Organization came directly from Christ and was set up by the apostles</a:t>
            </a:r>
          </a:p>
          <a:p>
            <a:pPr lvl="1"/>
            <a:r>
              <a:rPr lang="en-US" sz="3200" dirty="0"/>
              <a:t>Church was organized PRIOR to human creeds and practices</a:t>
            </a:r>
          </a:p>
        </p:txBody>
      </p:sp>
    </p:spTree>
    <p:extLst>
      <p:ext uri="{BB962C8B-B14F-4D97-AF65-F5344CB8AC3E}">
        <p14:creationId xmlns:p14="http://schemas.microsoft.com/office/powerpoint/2010/main" val="3179749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Organization</a:t>
            </a:r>
          </a:p>
          <a:p>
            <a:pPr lvl="1"/>
            <a:r>
              <a:rPr lang="en-US" sz="3200" b="1" dirty="0"/>
              <a:t>Temporary functions</a:t>
            </a:r>
            <a:endParaRPr lang="en-US" sz="3200" i="1" dirty="0"/>
          </a:p>
          <a:p>
            <a:pPr lvl="2"/>
            <a:r>
              <a:rPr lang="en-US" sz="3200" dirty="0"/>
              <a:t>Apostles</a:t>
            </a:r>
          </a:p>
          <a:p>
            <a:pPr lvl="2"/>
            <a:r>
              <a:rPr lang="en-US" sz="3200" dirty="0"/>
              <a:t>Prophets</a:t>
            </a:r>
          </a:p>
          <a:p>
            <a:pPr lvl="2"/>
            <a:r>
              <a:rPr lang="en-US" sz="3200" dirty="0"/>
              <a:t>When the word was completed, and upon their deaths, these functions were replaced.</a:t>
            </a:r>
          </a:p>
        </p:txBody>
      </p:sp>
    </p:spTree>
    <p:extLst>
      <p:ext uri="{BB962C8B-B14F-4D97-AF65-F5344CB8AC3E}">
        <p14:creationId xmlns:p14="http://schemas.microsoft.com/office/powerpoint/2010/main" val="2807608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Organization</a:t>
            </a:r>
          </a:p>
          <a:p>
            <a:pPr lvl="1"/>
            <a:r>
              <a:rPr lang="en-US" sz="3200" b="1" dirty="0"/>
              <a:t>Permanent functions</a:t>
            </a:r>
          </a:p>
          <a:p>
            <a:pPr lvl="2"/>
            <a:r>
              <a:rPr lang="en-US" sz="3200" dirty="0"/>
              <a:t>Evangelists – Acts 21:8; Ephesians 4:11; II Timothy 4:5</a:t>
            </a:r>
          </a:p>
          <a:p>
            <a:pPr lvl="2"/>
            <a:r>
              <a:rPr lang="en-US" sz="3200" dirty="0"/>
              <a:t>Elders – Titus 1:5-9; I Timothy 3:1-7; Acts 20:28</a:t>
            </a:r>
          </a:p>
          <a:p>
            <a:pPr lvl="3"/>
            <a:r>
              <a:rPr lang="en-US" sz="3200" i="1" dirty="0"/>
              <a:t>Overseers, shepherds, elders and teachers</a:t>
            </a:r>
          </a:p>
          <a:p>
            <a:pPr lvl="2"/>
            <a:r>
              <a:rPr lang="en-US" sz="3200" dirty="0"/>
              <a:t>Deacons – Acts 6:1-6; I Timothy 3:8-13 </a:t>
            </a:r>
          </a:p>
        </p:txBody>
      </p:sp>
    </p:spTree>
    <p:extLst>
      <p:ext uri="{BB962C8B-B14F-4D97-AF65-F5344CB8AC3E}">
        <p14:creationId xmlns:p14="http://schemas.microsoft.com/office/powerpoint/2010/main" val="2526327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Mission</a:t>
            </a:r>
          </a:p>
          <a:p>
            <a:pPr lvl="1"/>
            <a:r>
              <a:rPr lang="en-US" sz="3200" b="1" dirty="0"/>
              <a:t>To preserve the truth of God</a:t>
            </a:r>
          </a:p>
          <a:p>
            <a:pPr lvl="2"/>
            <a:r>
              <a:rPr lang="en-US" sz="3200" dirty="0"/>
              <a:t>I Timothy 3:15; II Timothy 2:2</a:t>
            </a:r>
          </a:p>
          <a:p>
            <a:pPr lvl="1"/>
            <a:r>
              <a:rPr lang="en-US" sz="3200" b="1" dirty="0"/>
              <a:t>To proclaim this truth</a:t>
            </a:r>
          </a:p>
          <a:p>
            <a:pPr lvl="2"/>
            <a:r>
              <a:rPr lang="en-US" sz="3200" dirty="0"/>
              <a:t>Matthew 28:19; Mark 16:15</a:t>
            </a:r>
          </a:p>
          <a:p>
            <a:pPr marL="0" indent="0">
              <a:buNone/>
            </a:pPr>
            <a:r>
              <a:rPr lang="en-US" sz="3200" dirty="0"/>
              <a:t>All the aims and duties of the church may be comprehended in these two basic works. When the church neglects either, she is failing just to that extent in accomplishing the purposes of Christ in the world.</a:t>
            </a:r>
          </a:p>
          <a:p>
            <a:pPr marL="0" lvl="0" indent="0" algn="r">
              <a:buNone/>
            </a:pPr>
            <a:r>
              <a:rPr lang="en-US" sz="1800" b="1" dirty="0">
                <a:solidFill>
                  <a:prstClr val="black"/>
                </a:solidFill>
              </a:rPr>
              <a:t>CC Crawford, Sermon Outlines on the Restoration Plea (Murfreesboro: </a:t>
            </a:r>
            <a:r>
              <a:rPr lang="en-US" sz="1800" b="1" dirty="0" err="1">
                <a:solidFill>
                  <a:prstClr val="black"/>
                </a:solidFill>
              </a:rPr>
              <a:t>Dehoff</a:t>
            </a:r>
            <a:r>
              <a:rPr lang="en-US" sz="1800" b="1" dirty="0">
                <a:solidFill>
                  <a:prstClr val="black"/>
                </a:solidFill>
              </a:rPr>
              <a:t> Publications, 1956), 16.</a:t>
            </a:r>
            <a:endParaRPr lang="en-US" sz="3200" dirty="0"/>
          </a:p>
          <a:p>
            <a:pPr lvl="2"/>
            <a:endParaRPr lang="en-US" sz="3200" dirty="0"/>
          </a:p>
        </p:txBody>
      </p:sp>
    </p:spTree>
    <p:extLst>
      <p:ext uri="{BB962C8B-B14F-4D97-AF65-F5344CB8AC3E}">
        <p14:creationId xmlns:p14="http://schemas.microsoft.com/office/powerpoint/2010/main" val="1829080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Unity</a:t>
            </a:r>
          </a:p>
          <a:p>
            <a:pPr lvl="1"/>
            <a:r>
              <a:rPr lang="en-US" sz="3200" dirty="0"/>
              <a:t>The church was originally one body – Ephesians 4:4-6</a:t>
            </a:r>
          </a:p>
          <a:p>
            <a:pPr lvl="2"/>
            <a:r>
              <a:rPr lang="en-US" sz="3200" dirty="0"/>
              <a:t>Ephesians 4:4-6</a:t>
            </a:r>
          </a:p>
          <a:p>
            <a:pPr lvl="2"/>
            <a:r>
              <a:rPr lang="en-US" sz="3200" dirty="0"/>
              <a:t>John 17:20-21</a:t>
            </a:r>
          </a:p>
          <a:p>
            <a:pPr lvl="2"/>
            <a:endParaRPr lang="en-US" sz="3200" dirty="0"/>
          </a:p>
          <a:p>
            <a:pPr marL="0" indent="0">
              <a:buNone/>
            </a:pPr>
            <a:r>
              <a:rPr lang="en-US" sz="3200" dirty="0"/>
              <a:t>Amid the multiplicity of “churches” in modern times, is it possible to find and identify this New Testament church?</a:t>
            </a:r>
          </a:p>
        </p:txBody>
      </p:sp>
    </p:spTree>
    <p:extLst>
      <p:ext uri="{BB962C8B-B14F-4D97-AF65-F5344CB8AC3E}">
        <p14:creationId xmlns:p14="http://schemas.microsoft.com/office/powerpoint/2010/main" val="3142030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To find a New Testament church, ask these questions</a:t>
            </a:r>
            <a:endParaRPr lang="en-US" sz="3200" b="1" u="sng" dirty="0"/>
          </a:p>
          <a:p>
            <a:pPr lvl="1"/>
            <a:r>
              <a:rPr lang="en-US" sz="3200" dirty="0"/>
              <a:t>What church has no creed but Christ?</a:t>
            </a:r>
          </a:p>
          <a:p>
            <a:pPr lvl="1"/>
            <a:r>
              <a:rPr lang="en-US" sz="3200" dirty="0"/>
              <a:t>What church has no book of discipline but the New Testament?</a:t>
            </a:r>
          </a:p>
          <a:p>
            <a:pPr lvl="1"/>
            <a:r>
              <a:rPr lang="en-US" sz="3200" dirty="0"/>
              <a:t>What church requires the same terms of admission as did the New Testament church?</a:t>
            </a:r>
          </a:p>
          <a:p>
            <a:pPr lvl="1"/>
            <a:r>
              <a:rPr lang="en-US" sz="3200" dirty="0"/>
              <a:t>What people wear the same religious designations as those worn in the New Testament times, preferring to be called Christians only?</a:t>
            </a:r>
          </a:p>
        </p:txBody>
      </p:sp>
    </p:spTree>
    <p:extLst>
      <p:ext uri="{BB962C8B-B14F-4D97-AF65-F5344CB8AC3E}">
        <p14:creationId xmlns:p14="http://schemas.microsoft.com/office/powerpoint/2010/main" val="3862322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To find a New Testament church, ask these questions</a:t>
            </a:r>
            <a:endParaRPr lang="en-US" sz="3200" b="1" u="sng" dirty="0"/>
          </a:p>
          <a:p>
            <a:pPr lvl="1"/>
            <a:r>
              <a:rPr lang="en-US" sz="3200" dirty="0"/>
              <a:t>What church has no other functions in the church but evangelists, elders and deacons?</a:t>
            </a:r>
          </a:p>
          <a:p>
            <a:pPr lvl="1"/>
            <a:r>
              <a:rPr lang="en-US" sz="3200" dirty="0"/>
              <a:t>What church insists that the ordinances be obeyed as they were in the New Testament?</a:t>
            </a:r>
          </a:p>
          <a:p>
            <a:pPr lvl="1"/>
            <a:r>
              <a:rPr lang="en-US" sz="3200" dirty="0"/>
              <a:t>What church meets each first day of the week for the apostles’ teaching, fellowship, the breaking of bread, and prayer?</a:t>
            </a:r>
          </a:p>
          <a:p>
            <a:pPr lvl="1"/>
            <a:r>
              <a:rPr lang="en-US" sz="3200" dirty="0"/>
              <a:t>What church possesses all the earmarks of the New Testament church?</a:t>
            </a:r>
          </a:p>
        </p:txBody>
      </p:sp>
    </p:spTree>
    <p:extLst>
      <p:ext uri="{BB962C8B-B14F-4D97-AF65-F5344CB8AC3E}">
        <p14:creationId xmlns:p14="http://schemas.microsoft.com/office/powerpoint/2010/main" val="3401031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marL="0" indent="0">
              <a:buNone/>
            </a:pPr>
            <a:r>
              <a:rPr lang="en-US" sz="4400" dirty="0"/>
              <a:t>Whenever you find a body of people practicing these things, there you find a church after the New Testament pattern. Paul says to “prove all things; hold fast that which is good” (I Thessalonians 5:21). We invite you to unite with us now on the Bible and the Bible alone.</a:t>
            </a:r>
          </a:p>
          <a:p>
            <a:pPr marL="0" lvl="0" indent="0" algn="r">
              <a:buNone/>
            </a:pPr>
            <a:r>
              <a:rPr lang="en-US" sz="1800" b="1" dirty="0">
                <a:solidFill>
                  <a:prstClr val="black"/>
                </a:solidFill>
              </a:rPr>
              <a:t>CC Crawford, Sermon Outlines on the Restoration Plea (Murfreesboro: </a:t>
            </a:r>
            <a:r>
              <a:rPr lang="en-US" sz="1800" b="1" dirty="0" err="1">
                <a:solidFill>
                  <a:prstClr val="black"/>
                </a:solidFill>
              </a:rPr>
              <a:t>Dehoff</a:t>
            </a:r>
            <a:r>
              <a:rPr lang="en-US" sz="1800" b="1" dirty="0">
                <a:solidFill>
                  <a:prstClr val="black"/>
                </a:solidFill>
              </a:rPr>
              <a:t> Publications, 1956), 18.</a:t>
            </a:r>
            <a:endParaRPr lang="en-US" sz="1800" dirty="0">
              <a:solidFill>
                <a:prstClr val="black"/>
              </a:solidFill>
            </a:endParaRPr>
          </a:p>
          <a:p>
            <a:endParaRPr lang="en-US" sz="3200" dirty="0"/>
          </a:p>
        </p:txBody>
      </p:sp>
    </p:spTree>
    <p:extLst>
      <p:ext uri="{BB962C8B-B14F-4D97-AF65-F5344CB8AC3E}">
        <p14:creationId xmlns:p14="http://schemas.microsoft.com/office/powerpoint/2010/main" val="3894914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Church in the New Testament means:</a:t>
            </a:r>
          </a:p>
          <a:p>
            <a:pPr lvl="1"/>
            <a:r>
              <a:rPr lang="en-US" sz="3200" dirty="0"/>
              <a:t>The </a:t>
            </a:r>
            <a:r>
              <a:rPr lang="en-US" sz="3200" b="1" i="1" dirty="0"/>
              <a:t>“one body” </a:t>
            </a:r>
            <a:r>
              <a:rPr lang="en-US" sz="3200" dirty="0"/>
              <a:t>is vitalized by </a:t>
            </a:r>
            <a:r>
              <a:rPr lang="en-US" sz="3200" b="1" i="1" dirty="0"/>
              <a:t>“one Spirit”</a:t>
            </a:r>
            <a:r>
              <a:rPr lang="en-US" sz="3200" dirty="0"/>
              <a:t>; </a:t>
            </a:r>
          </a:p>
          <a:p>
            <a:pPr lvl="1"/>
            <a:r>
              <a:rPr lang="en-US" sz="3200" dirty="0"/>
              <a:t>Animated by </a:t>
            </a:r>
            <a:r>
              <a:rPr lang="en-US" sz="3200" b="1" i="1" dirty="0"/>
              <a:t>“one hope”</a:t>
            </a:r>
            <a:r>
              <a:rPr lang="en-US" sz="3200" dirty="0"/>
              <a:t>; </a:t>
            </a:r>
          </a:p>
          <a:p>
            <a:pPr lvl="1"/>
            <a:r>
              <a:rPr lang="en-US" sz="3200" dirty="0"/>
              <a:t>Acknowledging the </a:t>
            </a:r>
            <a:r>
              <a:rPr lang="en-US" sz="3200" b="1" i="1" dirty="0"/>
              <a:t>“one Lord”</a:t>
            </a:r>
            <a:r>
              <a:rPr lang="en-US" sz="3200" dirty="0"/>
              <a:t>; </a:t>
            </a:r>
          </a:p>
          <a:p>
            <a:pPr lvl="1"/>
            <a:r>
              <a:rPr lang="en-US" sz="3200" dirty="0"/>
              <a:t>Professing the </a:t>
            </a:r>
            <a:r>
              <a:rPr lang="en-US" sz="3200" b="1" i="1" dirty="0"/>
              <a:t>“one faith”</a:t>
            </a:r>
            <a:r>
              <a:rPr lang="en-US" sz="3200" dirty="0"/>
              <a:t>; </a:t>
            </a:r>
          </a:p>
          <a:p>
            <a:pPr lvl="1"/>
            <a:r>
              <a:rPr lang="en-US" sz="3200" dirty="0"/>
              <a:t>Submissive to the </a:t>
            </a:r>
            <a:r>
              <a:rPr lang="en-US" sz="3200" b="1" i="1" dirty="0"/>
              <a:t>“one baptism”</a:t>
            </a:r>
            <a:r>
              <a:rPr lang="en-US" sz="3200" dirty="0"/>
              <a:t>; </a:t>
            </a:r>
          </a:p>
          <a:p>
            <a:pPr lvl="1"/>
            <a:r>
              <a:rPr lang="en-US" sz="3200" dirty="0"/>
              <a:t>Humbly dependent upon the </a:t>
            </a:r>
            <a:r>
              <a:rPr lang="en-US" sz="3200" b="1" i="1" dirty="0"/>
              <a:t>“one God and Father of all”</a:t>
            </a:r>
          </a:p>
          <a:p>
            <a:pPr lvl="2"/>
            <a:r>
              <a:rPr lang="en-US" sz="3200" dirty="0"/>
              <a:t>Ephesians 4:4-6</a:t>
            </a:r>
          </a:p>
        </p:txBody>
      </p:sp>
    </p:spTree>
    <p:extLst>
      <p:ext uri="{BB962C8B-B14F-4D97-AF65-F5344CB8AC3E}">
        <p14:creationId xmlns:p14="http://schemas.microsoft.com/office/powerpoint/2010/main" val="2441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ORIGIN</a:t>
            </a:r>
          </a:p>
          <a:p>
            <a:pPr lvl="1"/>
            <a:r>
              <a:rPr lang="en-US" sz="3200" dirty="0"/>
              <a:t>When was the church established?</a:t>
            </a:r>
          </a:p>
          <a:p>
            <a:pPr lvl="2"/>
            <a:r>
              <a:rPr lang="en-US" sz="3200" dirty="0"/>
              <a:t>Isaiah 2:2-4</a:t>
            </a:r>
          </a:p>
          <a:p>
            <a:pPr lvl="2"/>
            <a:r>
              <a:rPr lang="en-US" sz="3200" dirty="0"/>
              <a:t>Matthew 3:2, 13-17</a:t>
            </a:r>
          </a:p>
          <a:p>
            <a:pPr lvl="2"/>
            <a:r>
              <a:rPr lang="en-US" sz="3200" dirty="0"/>
              <a:t>Matthew 10:5-7</a:t>
            </a:r>
          </a:p>
          <a:p>
            <a:pPr lvl="2"/>
            <a:r>
              <a:rPr lang="en-US" sz="3200" dirty="0"/>
              <a:t>Luke 10:8-9</a:t>
            </a:r>
          </a:p>
          <a:p>
            <a:pPr lvl="2"/>
            <a:r>
              <a:rPr lang="en-US" sz="3200" dirty="0"/>
              <a:t>Matthew 18:15-17</a:t>
            </a:r>
          </a:p>
          <a:p>
            <a:pPr lvl="2"/>
            <a:r>
              <a:rPr lang="en-US" sz="3200" dirty="0"/>
              <a:t>Matthew 16:13-19</a:t>
            </a:r>
          </a:p>
          <a:p>
            <a:pPr lvl="2"/>
            <a:r>
              <a:rPr lang="en-US" sz="3200" dirty="0"/>
              <a:t>Luke 24:46-49</a:t>
            </a:r>
          </a:p>
          <a:p>
            <a:pPr lvl="2"/>
            <a:r>
              <a:rPr lang="en-US" sz="3200" dirty="0"/>
              <a:t>Acts 1:1-5</a:t>
            </a:r>
          </a:p>
        </p:txBody>
      </p:sp>
    </p:spTree>
    <p:extLst>
      <p:ext uri="{BB962C8B-B14F-4D97-AF65-F5344CB8AC3E}">
        <p14:creationId xmlns:p14="http://schemas.microsoft.com/office/powerpoint/2010/main" val="1943135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b="1" dirty="0"/>
              <a:t>Covenant</a:t>
            </a:r>
          </a:p>
          <a:p>
            <a:pPr lvl="2"/>
            <a:r>
              <a:rPr lang="en-US" sz="3200" dirty="0"/>
              <a:t>Not binding until death</a:t>
            </a:r>
          </a:p>
          <a:p>
            <a:pPr lvl="1"/>
            <a:r>
              <a:rPr lang="en-US" sz="3200" b="1" dirty="0"/>
              <a:t>Testament</a:t>
            </a:r>
          </a:p>
          <a:p>
            <a:pPr lvl="2"/>
            <a:r>
              <a:rPr lang="en-US" sz="3200" dirty="0"/>
              <a:t>Not in operation as long as testator lives</a:t>
            </a:r>
          </a:p>
          <a:p>
            <a:pPr lvl="1"/>
            <a:r>
              <a:rPr lang="en-US" sz="3200" b="1" dirty="0"/>
              <a:t>Kingdom</a:t>
            </a:r>
          </a:p>
          <a:p>
            <a:pPr lvl="2"/>
            <a:r>
              <a:rPr lang="en-US" sz="3200" dirty="0"/>
              <a:t>Not established until king ascended and was crowned</a:t>
            </a:r>
          </a:p>
          <a:p>
            <a:pPr lvl="1"/>
            <a:r>
              <a:rPr lang="en-US" sz="3200" b="1" dirty="0"/>
              <a:t>Church</a:t>
            </a:r>
          </a:p>
          <a:p>
            <a:pPr lvl="2"/>
            <a:r>
              <a:rPr lang="en-US" sz="3200" dirty="0"/>
              <a:t>Not organized while Jesus was on earth</a:t>
            </a:r>
          </a:p>
          <a:p>
            <a:pPr lvl="1"/>
            <a:r>
              <a:rPr lang="en-US" sz="3200" b="1" dirty="0"/>
              <a:t>Great Salvation </a:t>
            </a:r>
            <a:r>
              <a:rPr lang="en-US" sz="3200" dirty="0"/>
              <a:t>(Hebrews 2:3)</a:t>
            </a:r>
          </a:p>
          <a:p>
            <a:pPr lvl="2"/>
            <a:r>
              <a:rPr lang="en-US" sz="3200" dirty="0"/>
              <a:t>Not proclaimed until the apostles proclaimed it</a:t>
            </a:r>
          </a:p>
        </p:txBody>
      </p:sp>
    </p:spTree>
    <p:extLst>
      <p:ext uri="{BB962C8B-B14F-4D97-AF65-F5344CB8AC3E}">
        <p14:creationId xmlns:p14="http://schemas.microsoft.com/office/powerpoint/2010/main" val="2349586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609600" y="1348154"/>
            <a:ext cx="11005457" cy="5144721"/>
          </a:xfrm>
        </p:spPr>
        <p:txBody>
          <a:bodyPr>
            <a:noAutofit/>
          </a:bodyPr>
          <a:lstStyle/>
          <a:p>
            <a:pPr marL="0" indent="0">
              <a:buNone/>
            </a:pPr>
            <a:r>
              <a:rPr lang="en-US" sz="3200" b="1" dirty="0"/>
              <a:t>Christ could not have consistently claimed all authority in heaven and upon earth until He conquered death. It was necessary for Him to suffer and die and to arise from the dead before repentance and remission of sins could be preached in His name. The facts of the gospel, on which the church was founded, could not have been preached until it actually transpired. The facts of the gospel are the death, burial and resurrection of Christ (I Corinthians 15:1-4). These were publicly proclaimed as facts for the first time in the history of the world on Pentecost, A.D. 30, the first Pentecost after His resurrection.</a:t>
            </a:r>
          </a:p>
          <a:p>
            <a:pPr marL="0" indent="0" algn="r">
              <a:buNone/>
            </a:pPr>
            <a:r>
              <a:rPr lang="en-US" sz="1800" b="1" dirty="0"/>
              <a:t>CC Crawford, Sermon Outlines on the Restoration Plea (Murfreesboro: </a:t>
            </a:r>
            <a:r>
              <a:rPr lang="en-US" sz="1800" b="1" dirty="0" err="1"/>
              <a:t>Dehoff</a:t>
            </a:r>
            <a:r>
              <a:rPr lang="en-US" sz="1800" b="1" dirty="0"/>
              <a:t> Publications, 1956), 11.</a:t>
            </a:r>
            <a:endParaRPr lang="en-US" sz="1800" dirty="0"/>
          </a:p>
        </p:txBody>
      </p:sp>
    </p:spTree>
    <p:extLst>
      <p:ext uri="{BB962C8B-B14F-4D97-AF65-F5344CB8AC3E}">
        <p14:creationId xmlns:p14="http://schemas.microsoft.com/office/powerpoint/2010/main" val="2739273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TERMS OF ADMISSION</a:t>
            </a:r>
          </a:p>
          <a:p>
            <a:pPr lvl="1"/>
            <a:r>
              <a:rPr lang="en-US" sz="3200" b="1" dirty="0"/>
              <a:t>Faith</a:t>
            </a:r>
            <a:r>
              <a:rPr lang="en-US" sz="3200" dirty="0"/>
              <a:t> in Christ as the Son of God</a:t>
            </a:r>
          </a:p>
          <a:p>
            <a:pPr lvl="2"/>
            <a:r>
              <a:rPr lang="en-US" sz="3200" dirty="0"/>
              <a:t>Acts 16:31; Romans 10:9-10</a:t>
            </a:r>
          </a:p>
          <a:p>
            <a:pPr lvl="1"/>
            <a:r>
              <a:rPr lang="en-US" sz="3200" b="1" dirty="0"/>
              <a:t>Repentance</a:t>
            </a:r>
            <a:r>
              <a:rPr lang="en-US" sz="3200" dirty="0"/>
              <a:t> toward Christ</a:t>
            </a:r>
          </a:p>
          <a:p>
            <a:pPr lvl="2"/>
            <a:r>
              <a:rPr lang="en-US" sz="3200" dirty="0"/>
              <a:t>Acts 2:38; Luke 13:3; Acts 17:10; II Corinthians 7:10</a:t>
            </a:r>
          </a:p>
          <a:p>
            <a:pPr lvl="1"/>
            <a:r>
              <a:rPr lang="en-US" sz="3200" b="1" dirty="0"/>
              <a:t>Confession</a:t>
            </a:r>
            <a:r>
              <a:rPr lang="en-US" sz="3200" dirty="0"/>
              <a:t> of Christ</a:t>
            </a:r>
          </a:p>
          <a:p>
            <a:pPr lvl="2"/>
            <a:r>
              <a:rPr lang="en-US" sz="3200" dirty="0"/>
              <a:t>Matthew 10:32-33</a:t>
            </a:r>
          </a:p>
          <a:p>
            <a:pPr lvl="2"/>
            <a:r>
              <a:rPr lang="en-US" sz="3200" i="1" dirty="0"/>
              <a:t>Made with the mouth </a:t>
            </a:r>
            <a:r>
              <a:rPr lang="en-US" sz="3200" dirty="0"/>
              <a:t>– Romans 10:9-10</a:t>
            </a:r>
          </a:p>
          <a:p>
            <a:pPr lvl="2"/>
            <a:r>
              <a:rPr lang="en-US" sz="3200" i="1" dirty="0"/>
              <a:t>In the presence of witnesses </a:t>
            </a:r>
            <a:r>
              <a:rPr lang="en-US" sz="3200" dirty="0"/>
              <a:t>– II Timothy 6:12</a:t>
            </a:r>
          </a:p>
        </p:txBody>
      </p:sp>
    </p:spTree>
    <p:extLst>
      <p:ext uri="{BB962C8B-B14F-4D97-AF65-F5344CB8AC3E}">
        <p14:creationId xmlns:p14="http://schemas.microsoft.com/office/powerpoint/2010/main" val="198862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TERMS OF ADMISSION</a:t>
            </a:r>
          </a:p>
          <a:p>
            <a:pPr lvl="1"/>
            <a:r>
              <a:rPr lang="en-US" sz="3200" b="1" dirty="0"/>
              <a:t>Baptism</a:t>
            </a:r>
            <a:r>
              <a:rPr lang="en-US" sz="3200" dirty="0"/>
              <a:t> into Christ</a:t>
            </a:r>
          </a:p>
          <a:p>
            <a:pPr lvl="2"/>
            <a:r>
              <a:rPr lang="en-US" sz="3200" dirty="0"/>
              <a:t>Matthew 28:19-20; Mark 16:16; Acts 2:38</a:t>
            </a:r>
          </a:p>
          <a:p>
            <a:pPr lvl="2"/>
            <a:r>
              <a:rPr lang="en-US" sz="3200" i="1" dirty="0"/>
              <a:t>Burial</a:t>
            </a:r>
            <a:r>
              <a:rPr lang="en-US" sz="3200" dirty="0"/>
              <a:t> – Romans 6:3-5; Colossians 2:12</a:t>
            </a:r>
          </a:p>
          <a:p>
            <a:pPr lvl="2"/>
            <a:r>
              <a:rPr lang="en-US" sz="3200" i="1" dirty="0"/>
              <a:t>Penitent believer </a:t>
            </a:r>
            <a:r>
              <a:rPr lang="en-US" sz="3200" dirty="0"/>
              <a:t>– Mark 16:16; Acts 2:38, 18:8</a:t>
            </a:r>
          </a:p>
          <a:p>
            <a:pPr lvl="2"/>
            <a:r>
              <a:rPr lang="en-US" sz="3200" i="1" dirty="0"/>
              <a:t>In water </a:t>
            </a:r>
            <a:r>
              <a:rPr lang="en-US" sz="3200" dirty="0"/>
              <a:t>– John 3:23; Acts 8:36-39, 10:47</a:t>
            </a:r>
          </a:p>
          <a:p>
            <a:pPr lvl="2"/>
            <a:r>
              <a:rPr lang="en-US" sz="3200" i="1" dirty="0"/>
              <a:t>Unto the remission of sins </a:t>
            </a:r>
            <a:r>
              <a:rPr lang="en-US" sz="3200" dirty="0"/>
              <a:t>– Acts 2:38, 22:16; Mark 16:16; John 3:5; I Peter 3:21</a:t>
            </a:r>
          </a:p>
        </p:txBody>
      </p:sp>
    </p:spTree>
    <p:extLst>
      <p:ext uri="{BB962C8B-B14F-4D97-AF65-F5344CB8AC3E}">
        <p14:creationId xmlns:p14="http://schemas.microsoft.com/office/powerpoint/2010/main" val="2831064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The Church in the New Testament</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dirty="0"/>
              <a:t>As to the </a:t>
            </a:r>
            <a:r>
              <a:rPr lang="en-US" sz="3200" b="1" u="sng" dirty="0"/>
              <a:t>NATURE</a:t>
            </a:r>
          </a:p>
          <a:p>
            <a:pPr lvl="1"/>
            <a:r>
              <a:rPr lang="en-US" sz="3200" dirty="0"/>
              <a:t>Church was </a:t>
            </a:r>
            <a:r>
              <a:rPr lang="en-US" sz="3200" b="1" dirty="0"/>
              <a:t>visible</a:t>
            </a:r>
            <a:r>
              <a:rPr lang="en-US" sz="3200" dirty="0"/>
              <a:t> – Galatians 1:13</a:t>
            </a:r>
          </a:p>
          <a:p>
            <a:pPr lvl="1"/>
            <a:r>
              <a:rPr lang="en-US" sz="3200" dirty="0"/>
              <a:t>Church was </a:t>
            </a:r>
            <a:r>
              <a:rPr lang="en-US" sz="3200" b="1" dirty="0"/>
              <a:t>invisible</a:t>
            </a:r>
            <a:r>
              <a:rPr lang="en-US" sz="3200" dirty="0"/>
              <a:t> – I Peter 2:5</a:t>
            </a:r>
          </a:p>
          <a:p>
            <a:pPr marL="0" indent="0">
              <a:buNone/>
            </a:pPr>
            <a:endParaRPr lang="en-US" sz="3200" dirty="0"/>
          </a:p>
          <a:p>
            <a:pPr marL="0" indent="0">
              <a:buNone/>
            </a:pPr>
            <a:r>
              <a:rPr lang="en-US" sz="3200" dirty="0"/>
              <a:t>While it was the “general assembly and church of the first-born who are enrolled in heaven” (Hebrews 12:23), yet its members assembled for public worship in visible organizations known as “churches of Christ” (Romans 16:16).</a:t>
            </a:r>
          </a:p>
          <a:p>
            <a:pPr marL="0" lvl="0" indent="0" algn="r">
              <a:buNone/>
            </a:pPr>
            <a:r>
              <a:rPr lang="en-US" sz="1800" b="1" dirty="0">
                <a:solidFill>
                  <a:prstClr val="black"/>
                </a:solidFill>
              </a:rPr>
              <a:t>CC Crawford, Sermon Outlines on the Restoration Plea (Murfreesboro: </a:t>
            </a:r>
            <a:r>
              <a:rPr lang="en-US" sz="1800" b="1" dirty="0" err="1">
                <a:solidFill>
                  <a:prstClr val="black"/>
                </a:solidFill>
              </a:rPr>
              <a:t>Dehoff</a:t>
            </a:r>
            <a:r>
              <a:rPr lang="en-US" sz="1800" b="1" dirty="0">
                <a:solidFill>
                  <a:prstClr val="black"/>
                </a:solidFill>
              </a:rPr>
              <a:t> Publications, 1956), 12.</a:t>
            </a:r>
            <a:endParaRPr lang="en-US" sz="1800" dirty="0">
              <a:solidFill>
                <a:prstClr val="black"/>
              </a:solidFill>
            </a:endParaRPr>
          </a:p>
        </p:txBody>
      </p:sp>
    </p:spTree>
    <p:extLst>
      <p:ext uri="{BB962C8B-B14F-4D97-AF65-F5344CB8AC3E}">
        <p14:creationId xmlns:p14="http://schemas.microsoft.com/office/powerpoint/2010/main" val="2269298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1227</TotalTime>
  <Words>1521</Words>
  <Application>Microsoft Office PowerPoint</Application>
  <PresentationFormat>Widescreen</PresentationFormat>
  <Paragraphs>193</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Analog 1</vt:lpstr>
      <vt:lpstr>Arial</vt:lpstr>
      <vt:lpstr>Calibri</vt:lpstr>
      <vt:lpstr>Calibri Light</vt:lpstr>
      <vt:lpstr>Office Theme</vt:lpstr>
      <vt:lpstr>New Testamen Church</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lpstr>The Church in the New Testament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estora  ion Plea</dc:title>
  <dc:creator>Kevin Ziegler</dc:creator>
  <cp:lastModifiedBy>Kevin Ziegler</cp:lastModifiedBy>
  <cp:revision>38</cp:revision>
  <dcterms:created xsi:type="dcterms:W3CDTF">2018-03-22T02:47:23Z</dcterms:created>
  <dcterms:modified xsi:type="dcterms:W3CDTF">2018-11-07T15:39:39Z</dcterms:modified>
</cp:coreProperties>
</file>